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  <p:sldMasterId id="2147483673" r:id="rId3"/>
  </p:sldMasterIdLst>
  <p:notesMasterIdLst>
    <p:notesMasterId r:id="rId45"/>
  </p:notesMasterIdLst>
  <p:handoutMasterIdLst>
    <p:handoutMasterId r:id="rId46"/>
  </p:handoutMasterIdLst>
  <p:sldIdLst>
    <p:sldId id="394" r:id="rId4"/>
    <p:sldId id="466" r:id="rId5"/>
    <p:sldId id="500" r:id="rId6"/>
    <p:sldId id="506" r:id="rId7"/>
    <p:sldId id="501" r:id="rId8"/>
    <p:sldId id="519" r:id="rId9"/>
    <p:sldId id="540" r:id="rId10"/>
    <p:sldId id="512" r:id="rId11"/>
    <p:sldId id="507" r:id="rId12"/>
    <p:sldId id="508" r:id="rId13"/>
    <p:sldId id="509" r:id="rId14"/>
    <p:sldId id="502" r:id="rId15"/>
    <p:sldId id="514" r:id="rId16"/>
    <p:sldId id="538" r:id="rId17"/>
    <p:sldId id="510" r:id="rId18"/>
    <p:sldId id="516" r:id="rId19"/>
    <p:sldId id="526" r:id="rId20"/>
    <p:sldId id="525" r:id="rId21"/>
    <p:sldId id="518" r:id="rId22"/>
    <p:sldId id="511" r:id="rId23"/>
    <p:sldId id="532" r:id="rId24"/>
    <p:sldId id="520" r:id="rId25"/>
    <p:sldId id="521" r:id="rId26"/>
    <p:sldId id="533" r:id="rId27"/>
    <p:sldId id="523" r:id="rId28"/>
    <p:sldId id="522" r:id="rId29"/>
    <p:sldId id="539" r:id="rId30"/>
    <p:sldId id="530" r:id="rId31"/>
    <p:sldId id="531" r:id="rId32"/>
    <p:sldId id="505" r:id="rId33"/>
    <p:sldId id="527" r:id="rId34"/>
    <p:sldId id="535" r:id="rId35"/>
    <p:sldId id="534" r:id="rId36"/>
    <p:sldId id="515" r:id="rId37"/>
    <p:sldId id="524" r:id="rId38"/>
    <p:sldId id="536" r:id="rId39"/>
    <p:sldId id="537" r:id="rId40"/>
    <p:sldId id="503" r:id="rId41"/>
    <p:sldId id="442" r:id="rId42"/>
    <p:sldId id="352" r:id="rId43"/>
    <p:sldId id="393" r:id="rId44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595" autoAdjust="0"/>
  </p:normalViewPr>
  <p:slideViewPr>
    <p:cSldViewPr>
      <p:cViewPr varScale="1">
        <p:scale>
          <a:sx n="70" d="100"/>
          <a:sy n="70" d="100"/>
        </p:scale>
        <p:origin x="-678" y="-9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viewProps" Target="viewProp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9/20/2016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9/20/2016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1394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9/20/2016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9/20/2016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2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3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88#4" TargetMode="External"/><Relationship Id="rId2" Type="http://schemas.openxmlformats.org/officeDocument/2006/relationships/hyperlink" Target="http://onlinemschool.com/math/assistance/figures_area/triangle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lculatorsoup.com/calculators/geometry-solids/cone.php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5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6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javascriptweblog.wordpress.com/2011/02/07/truth-equality-and-javascrip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rian.io/slides/dotjs-2012/" TargetMode="Externa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7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Practice/Index/288#8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9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10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11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35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fundamentals" TargetMode="External"/><Relationship Id="rId21" Type="http://schemas.openxmlformats.org/officeDocument/2006/relationships/image" Target="../media/image39.png"/><Relationship Id="rId7" Type="http://schemas.openxmlformats.org/officeDocument/2006/relationships/image" Target="../media/image32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5" Type="http://schemas.openxmlformats.org/officeDocument/2006/relationships/image" Target="../media/image36.png"/><Relationship Id="rId23" Type="http://schemas.openxmlformats.org/officeDocument/2006/relationships/image" Target="../media/image40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38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3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4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Practice/Index/288#0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judge.softuni.bg/Contests/Practice/Index/288#1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47700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19274"/>
            <a:ext cx="8125251" cy="1185577"/>
          </a:xfrm>
        </p:spPr>
        <p:txBody>
          <a:bodyPr>
            <a:normAutofit fontScale="92500"/>
          </a:bodyPr>
          <a:lstStyle/>
          <a:p>
            <a:r>
              <a:rPr lang="en-US" dirty="0"/>
              <a:t>Operators, Expressions, Statements, Conditional Statements, Loops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22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20384" y="3598111"/>
            <a:ext cx="117346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Control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Flow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24533" y="4735521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2" descr="http://icfindy.com/images/puzzle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1212" y="3436191"/>
            <a:ext cx="4389864" cy="2775035"/>
          </a:xfrm>
          <a:prstGeom prst="roundRect">
            <a:avLst>
              <a:gd name="adj" fmla="val 5423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371600"/>
            <a:ext cx="4608599" cy="5349876"/>
          </a:xfrm>
        </p:spPr>
        <p:txBody>
          <a:bodyPr/>
          <a:lstStyle/>
          <a:p>
            <a:r>
              <a:rPr lang="en-US" dirty="0"/>
              <a:t>Comparison operators compare values</a:t>
            </a:r>
          </a:p>
          <a:p>
            <a:pPr lvl="1">
              <a:lnSpc>
                <a:spcPct val="100000"/>
              </a:lnSpc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hlink"/>
                </a:solidFill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===</a:t>
            </a:r>
            <a:r>
              <a:rPr lang="en-US" sz="3000" dirty="0"/>
              <a:t>,</a:t>
            </a:r>
            <a:r>
              <a:rPr lang="en-US" sz="30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!==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3200" dirty="0"/>
              <a:t> means "equal after type conversion"</a:t>
            </a:r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sz="3200" dirty="0"/>
              <a:t>The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===</a:t>
            </a:r>
            <a:r>
              <a:rPr lang="en-US" sz="3200" dirty="0"/>
              <a:t> means "equal and of the same type"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951412" y="1371600"/>
            <a:ext cx="6477000" cy="475781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a = 5;</a:t>
            </a:r>
          </a:p>
          <a:p>
            <a:pPr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b = 4;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b);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"5.5");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[]);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false</a:t>
            </a:r>
          </a:p>
          <a:p>
            <a:pPr>
              <a:buClr>
                <a:srgbClr val="F2B254"/>
              </a:buClr>
              <a:buSzPct val="100000"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!==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"3");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666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Assign a value to variable: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+=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-=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*=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|=</a:t>
            </a:r>
            <a:r>
              <a:rPr lang="en-US" dirty="0"/>
              <a:t>,</a:t>
            </a:r>
            <a:r>
              <a:rPr lang="en-US" dirty="0">
                <a:solidFill>
                  <a:schemeClr val="hlink"/>
                </a:solidFill>
              </a:rPr>
              <a:t> </a:t>
            </a:r>
            <a:r>
              <a:rPr lang="en-US" dirty="0"/>
              <a:t>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Conditional ternary operator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? 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Assignment and Other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46362" y="1828800"/>
            <a:ext cx="10505850" cy="252643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4; console.log(y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8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y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y=3 and z=3 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console.log(z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+=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unknown_value;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console.log(unknown_value); </a:t>
            </a:r>
            <a:r>
              <a:rPr lang="es-E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undefined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846362" y="5334000"/>
            <a:ext cx="1050585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(new Date()).getDay() % 2 == 0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"even date"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"odd date"</a:t>
            </a:r>
            <a:r>
              <a:rPr lang="es-E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0152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Write a JS function to check whether a year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leap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 and cannot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100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can be divided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400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Leap Year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467984" y="2590774"/>
            <a:ext cx="104921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1980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136607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yes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6655857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83321" y="3473083"/>
            <a:ext cx="10427080" cy="237254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leapYear(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leap =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 == 0 &amp;&amp;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100 != 0) ||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year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% 400 == 0);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console.log(leap ? "yes" : "no");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6005" y="60960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https://judge.softuni.bg/Contests/Practice/Index/288#2</a:t>
            </a:r>
            <a:endParaRPr lang="en-US" dirty="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626573" y="2606547"/>
            <a:ext cx="104921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1900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0295196" y="2590774"/>
            <a:ext cx="1015205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no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814446" y="27101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8206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3415255" y="3327042"/>
            <a:ext cx="3579652" cy="502920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Expressions</a:t>
            </a:r>
            <a:r>
              <a:rPr lang="en-US" dirty="0"/>
              <a:t> combine variables, values, operators, function calls</a:t>
            </a:r>
          </a:p>
          <a:p>
            <a:pPr lvl="1"/>
            <a:r>
              <a:rPr lang="en-US" dirty="0"/>
              <a:t>Example: 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circle area </a:t>
            </a:r>
            <a:r>
              <a:rPr lang="en-US" dirty="0"/>
              <a:t>by given radius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Circle Area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3962" y="2612572"/>
            <a:ext cx="10810650" cy="3372819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circleArea(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 = Math.PI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78.53981633974483</a:t>
            </a:r>
          </a:p>
          <a:p>
            <a:pPr>
              <a:spcBef>
                <a:spcPts val="12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areaRounded = Math.round(area * 100) / 100;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console.log(areaRounded); 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78.54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s-E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737225" y="1986159"/>
            <a:ext cx="1966741" cy="1981200"/>
            <a:chOff x="9970426" y="2160956"/>
            <a:chExt cx="1153186" cy="1115644"/>
          </a:xfrm>
        </p:grpSpPr>
        <p:sp>
          <p:nvSpPr>
            <p:cNvPr id="32" name="Oval 31"/>
            <p:cNvSpPr/>
            <p:nvPr/>
          </p:nvSpPr>
          <p:spPr>
            <a:xfrm>
              <a:off x="9970426" y="2160956"/>
              <a:ext cx="1153186" cy="1115644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0513035" y="2683282"/>
              <a:ext cx="60852" cy="60852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Connector 41"/>
            <p:cNvCxnSpPr>
              <a:stCxn id="32" idx="6"/>
              <a:endCxn id="35" idx="2"/>
            </p:cNvCxnSpPr>
            <p:nvPr/>
          </p:nvCxnSpPr>
          <p:spPr>
            <a:xfrm flipH="1" flipV="1">
              <a:off x="10513035" y="2713708"/>
              <a:ext cx="610577" cy="5070"/>
            </a:xfrm>
            <a:prstGeom prst="line">
              <a:avLst/>
            </a:pr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605761" y="2453791"/>
              <a:ext cx="469230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 = 5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0043389" y="2791438"/>
              <a:ext cx="1005834" cy="259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area = 78.54</a:t>
              </a: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https://judge.softuni.bg/Contests/Practice/Index/288#3</a:t>
            </a:r>
            <a:endParaRPr lang="en-US" dirty="0"/>
          </a:p>
        </p:txBody>
      </p:sp>
      <p:sp>
        <p:nvSpPr>
          <p:cNvPr id="50" name="AutoShape 25"/>
          <p:cNvSpPr>
            <a:spLocks noChangeArrowheads="1"/>
          </p:cNvSpPr>
          <p:nvPr/>
        </p:nvSpPr>
        <p:spPr bwMode="auto">
          <a:xfrm>
            <a:off x="7318834" y="2493117"/>
            <a:ext cx="2127122" cy="974597"/>
          </a:xfrm>
          <a:prstGeom prst="wedgeRoundRectCallout">
            <a:avLst>
              <a:gd name="adj1" fmla="val -66644"/>
              <a:gd name="adj2" fmla="val 5488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Circle area expression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318833" y="5409098"/>
            <a:ext cx="4185779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circleArea(['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  <a:endParaRPr lang="es-E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92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" grpId="0" animBg="1"/>
      <p:bldP spid="14" grpId="0"/>
      <p:bldP spid="50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triangle area </a:t>
            </a:r>
            <a:r>
              <a:rPr lang="en-US" dirty="0"/>
              <a:t>by its 3 sides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Expressions in JS: Triangle Area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78865" y="1981415"/>
            <a:ext cx="10832978" cy="398003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triangleArea([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[a,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b,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c].map(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n-U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  <a:endParaRPr lang="es-ES" sz="32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 = (a + b + c) / 2;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 =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Math.sqrt(sp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b)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(sp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c));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area;</a:t>
            </a:r>
          </a:p>
          <a:p>
            <a:pPr>
              <a:lnSpc>
                <a:spcPct val="110000"/>
              </a:lnSpc>
              <a:buClr>
                <a:srgbClr val="F2B254"/>
              </a:buClr>
              <a:buSzPct val="100000"/>
            </a:pPr>
            <a:r>
              <a:rPr lang="es-ES" sz="32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7021564" y="304800"/>
            <a:ext cx="4025848" cy="1905000"/>
            <a:chOff x="9680124" y="4732919"/>
            <a:chExt cx="1539638" cy="886899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7" name="Freeform: Shape 26"/>
            <p:cNvSpPr/>
            <p:nvPr/>
          </p:nvSpPr>
          <p:spPr>
            <a:xfrm>
              <a:off x="9766411" y="4732919"/>
              <a:ext cx="1453351" cy="694129"/>
            </a:xfrm>
            <a:custGeom>
              <a:avLst/>
              <a:gdLst>
                <a:gd name="connsiteX0" fmla="*/ 530352 w 1676400"/>
                <a:gd name="connsiteY0" fmla="*/ 0 h 957072"/>
                <a:gd name="connsiteX1" fmla="*/ 0 w 1676400"/>
                <a:gd name="connsiteY1" fmla="*/ 944880 h 957072"/>
                <a:gd name="connsiteX2" fmla="*/ 1676400 w 1676400"/>
                <a:gd name="connsiteY2" fmla="*/ 957072 h 957072"/>
                <a:gd name="connsiteX3" fmla="*/ 530352 w 1676400"/>
                <a:gd name="connsiteY3" fmla="*/ 0 h 957072"/>
                <a:gd name="connsiteX0" fmla="*/ 268224 w 1676400"/>
                <a:gd name="connsiteY0" fmla="*/ 0 h 829056"/>
                <a:gd name="connsiteX1" fmla="*/ 0 w 1676400"/>
                <a:gd name="connsiteY1" fmla="*/ 816864 h 829056"/>
                <a:gd name="connsiteX2" fmla="*/ 1676400 w 1676400"/>
                <a:gd name="connsiteY2" fmla="*/ 829056 h 829056"/>
                <a:gd name="connsiteX3" fmla="*/ 268224 w 1676400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6400" h="829056">
                  <a:moveTo>
                    <a:pt x="268224" y="0"/>
                  </a:moveTo>
                  <a:lnTo>
                    <a:pt x="0" y="816864"/>
                  </a:lnTo>
                  <a:lnTo>
                    <a:pt x="1676400" y="829056"/>
                  </a:lnTo>
                  <a:lnTo>
                    <a:pt x="268224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19050">
              <a:solidFill>
                <a:schemeClr val="tx2">
                  <a:lumMod val="75000"/>
                </a:schemeClr>
              </a:solidFill>
            </a:ln>
            <a:effectLst>
              <a:outerShdw blurRad="127000" sx="110000" sy="110000" algn="c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/>
            </a:p>
          </p:txBody>
        </p:sp>
        <p:sp>
          <p:nvSpPr>
            <p:cNvPr id="28" name="TextBox 27"/>
            <p:cNvSpPr txBox="1"/>
            <p:nvPr/>
          </p:nvSpPr>
          <p:spPr>
            <a:xfrm rot="1566523">
              <a:off x="10464455" y="4822902"/>
              <a:ext cx="204030" cy="2017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3.5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680124" y="4897653"/>
              <a:ext cx="285839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2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16367" y="5391108"/>
              <a:ext cx="285839" cy="2287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a:rPr>
                <a:t>4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880257" y="5089539"/>
              <a:ext cx="725094" cy="201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area = 3.50</a:t>
              </a:r>
            </a:p>
          </p:txBody>
        </p:sp>
      </p:grpSp>
      <p:sp>
        <p:nvSpPr>
          <p:cNvPr id="53" name="Rectangle 52"/>
          <p:cNvSpPr/>
          <p:nvPr/>
        </p:nvSpPr>
        <p:spPr>
          <a:xfrm>
            <a:off x="1598612" y="4226054"/>
            <a:ext cx="9150364" cy="555881"/>
          </a:xfrm>
          <a:prstGeom prst="rect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46612" y="4896634"/>
            <a:ext cx="6865230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/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triangleArea(['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3.5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</a:t>
            </a: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s-E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3.4994419197923547</a:t>
            </a:r>
            <a:endParaRPr lang="es-ES" sz="30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1" name="AutoShape 25"/>
          <p:cNvSpPr>
            <a:spLocks noChangeArrowheads="1"/>
          </p:cNvSpPr>
          <p:nvPr/>
        </p:nvSpPr>
        <p:spPr bwMode="auto">
          <a:xfrm>
            <a:off x="7618412" y="3417752"/>
            <a:ext cx="3048000" cy="695228"/>
          </a:xfrm>
          <a:prstGeom prst="wedgeRoundRectCallout">
            <a:avLst>
              <a:gd name="adj1" fmla="val -62183"/>
              <a:gd name="adj2" fmla="val 570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hlinkClick r:id="rId2"/>
              </a:rPr>
              <a:t>Heron's formula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6005" y="6161316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https://judge.softuni.bg/Contests/Practice/Index/288#4</a:t>
            </a:r>
            <a:endParaRPr lang="en-US" dirty="0"/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879727" y="2191366"/>
            <a:ext cx="2632116" cy="1053089"/>
          </a:xfrm>
          <a:prstGeom prst="wedgeRoundRectCallout">
            <a:avLst>
              <a:gd name="adj1" fmla="val -74240"/>
              <a:gd name="adj2" fmla="val 223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Convert strings to numbers</a:t>
            </a:r>
            <a:endParaRPr lang="bg-BG" sz="2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1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3" grpId="0" animBg="1"/>
      <p:bldP spid="16" grpId="0" animBg="1"/>
      <p:bldP spid="51" grpId="0" animBg="1"/>
      <p:bldP spid="17" grpId="0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cone volume and surface</a:t>
            </a:r>
          </a:p>
          <a:p>
            <a:pPr lvl="1"/>
            <a:r>
              <a:rPr lang="en-US" dirty="0"/>
              <a:t>The cone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height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radius of the base</a:t>
            </a:r>
            <a:r>
              <a:rPr lang="en-US" dirty="0"/>
              <a:t>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</a:t>
            </a:r>
            <a:r>
              <a:rPr lang="en-US" dirty="0"/>
              <a:t> are given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Cone Volume and Surface Area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1612" y="2667001"/>
            <a:ext cx="4518840" cy="2607024"/>
          </a:xfrm>
          <a:prstGeom prst="roundRect">
            <a:avLst>
              <a:gd name="adj" fmla="val 1078"/>
            </a:avLst>
          </a:prstGeom>
        </p:spPr>
      </p:pic>
      <p:sp>
        <p:nvSpPr>
          <p:cNvPr id="6" name="Rectangle 5"/>
          <p:cNvSpPr/>
          <p:nvPr/>
        </p:nvSpPr>
        <p:spPr>
          <a:xfrm>
            <a:off x="790892" y="5527040"/>
            <a:ext cx="10637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Formulas + online calculator: </a:t>
            </a:r>
            <a:r>
              <a:rPr lang="en-US" sz="2800" dirty="0">
                <a:hlinkClick r:id="rId3"/>
              </a:rPr>
              <a:t>http://www.calculatorsoup.com/calculators/geometry-solids/cone.php</a:t>
            </a:r>
            <a:endParaRPr lang="en-US" sz="2800" dirty="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024289" y="2667000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48289" y="2667000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47.1239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83.2298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2067539" y="3034094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4289" y="4190651"/>
            <a:ext cx="904588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3.3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7.8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548289" y="4190651"/>
            <a:ext cx="3393723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volume = 88.9511</a:t>
            </a:r>
          </a:p>
          <a:p>
            <a:pPr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area = 122.0159 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2067539" y="4557745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68050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Slant height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 = √(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 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Volume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h</a:t>
            </a:r>
            <a:r>
              <a:rPr lang="en-US" sz="3000" dirty="0"/>
              <a:t> / 3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Base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b="1" baseline="30000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2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3200" dirty="0"/>
              <a:t>Lateral surface area</a:t>
            </a:r>
          </a:p>
          <a:p>
            <a:pPr lvl="1">
              <a:lnSpc>
                <a:spcPct val="100000"/>
              </a:lnSpc>
              <a:spcBef>
                <a:spcPts val="500"/>
              </a:spcBef>
            </a:pP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endParaRPr lang="en-US" sz="30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Cone Volume and Surface Area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265612" y="1524000"/>
            <a:ext cx="7107209" cy="364981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/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cone(input) {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input.map(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Number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Math.sqrt(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3;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console.log("volume = "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volume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spcBef>
                <a:spcPts val="600"/>
              </a:spcBef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Math.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PI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* (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+ 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>
              <a:buClr>
                <a:srgbClr val="F2B254"/>
              </a:buClr>
              <a:buSzPct val="100000"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console.log("area = " + area);</a:t>
            </a:r>
          </a:p>
          <a:p>
            <a:pPr>
              <a:buClr>
                <a:srgbClr val="F2B254"/>
              </a:buClr>
              <a:buSzPct val="100000"/>
              <a:buFont typeface="Wingdings" panose="05000000000000000000" pitchFamily="2" charset="2"/>
              <a:buNone/>
            </a:pPr>
            <a:r>
              <a:rPr lang="es-ES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s-E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5188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https://judge.softuni.bg/Contests/Practice/Index/288#5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158185" y="5443184"/>
            <a:ext cx="7575027" cy="564977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200" dirty="0"/>
              <a:t>Total surface area: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A</a:t>
            </a:r>
            <a:r>
              <a:rPr lang="en-US" sz="3000" dirty="0"/>
              <a:t> =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3000" dirty="0"/>
              <a:t> = </a:t>
            </a:r>
            <a:r>
              <a:rPr lang="el-GR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π</a:t>
            </a:r>
            <a:r>
              <a:rPr lang="en-US" sz="3000" dirty="0"/>
              <a:t> *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* (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r</a:t>
            </a:r>
            <a:r>
              <a:rPr lang="en-US" sz="3000" dirty="0"/>
              <a:t> +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3000" dirty="0"/>
              <a:t>) </a:t>
            </a: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9731006" y="210806"/>
            <a:ext cx="2286000" cy="1880623"/>
          </a:xfrm>
          <a:prstGeom prst="wedgeRoundRectCallout">
            <a:avLst>
              <a:gd name="adj1" fmla="val -70372"/>
              <a:gd name="adj2" fmla="val 4682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Don't forget to parse the input strings to numbers!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4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Statements</a:t>
            </a:r>
            <a:r>
              <a:rPr lang="en-US" dirty="0"/>
              <a:t> are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commands</a:t>
            </a:r>
            <a:r>
              <a:rPr lang="en-US" dirty="0"/>
              <a:t>" to be executed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Statements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001520"/>
            <a:ext cx="10283824" cy="43804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console.log(number)</a:t>
            </a:r>
          </a:p>
          <a:p>
            <a:pPr eaLnBrk="0" hangingPunct="0">
              <a:lnSpc>
                <a:spcPct val="105000"/>
              </a:lnSpc>
              <a:spcBef>
                <a:spcPts val="18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 (number == 5)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{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number = number + 1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console.log(number)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246812" y="2274687"/>
            <a:ext cx="4267200" cy="1090899"/>
          </a:xfrm>
          <a:prstGeom prst="wedgeRoundRectCallout">
            <a:avLst>
              <a:gd name="adj1" fmla="val -88504"/>
              <a:gd name="adj2" fmla="val -4195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Semicolon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;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at the end of line is not mandatory in JS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6246812" y="3648177"/>
            <a:ext cx="4267200" cy="1193063"/>
          </a:xfrm>
          <a:prstGeom prst="wedgeRoundRectCallout">
            <a:avLst>
              <a:gd name="adj1" fmla="val -72753"/>
              <a:gd name="adj2" fmla="val -4472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Block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statements hold a sequence of commands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1903412" y="5466080"/>
            <a:ext cx="2971800" cy="609600"/>
          </a:xfrm>
          <a:prstGeom prst="wedgeRoundRectCallout">
            <a:avLst>
              <a:gd name="adj1" fmla="val -65232"/>
              <a:gd name="adj2" fmla="val 4222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Empty statement</a:t>
            </a:r>
            <a:endParaRPr lang="bg-BG" sz="2800" dirty="0">
              <a:solidFill>
                <a:srgbClr val="FFFFFF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59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012176"/>
            <a:ext cx="8938472" cy="820600"/>
          </a:xfrm>
        </p:spPr>
        <p:txBody>
          <a:bodyPr/>
          <a:lstStyle/>
          <a:p>
            <a:r>
              <a:rPr lang="en-US" dirty="0"/>
              <a:t>Conditional Statements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864944"/>
            <a:ext cx="8938472" cy="688256"/>
          </a:xfrm>
        </p:spPr>
        <p:txBody>
          <a:bodyPr/>
          <a:lstStyle/>
          <a:p>
            <a:r>
              <a:rPr lang="en-US" dirty="0"/>
              <a:t>if-else, switch-case</a:t>
            </a:r>
          </a:p>
        </p:txBody>
      </p:sp>
      <p:pic>
        <p:nvPicPr>
          <p:cNvPr id="4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85" y="849862"/>
            <a:ext cx="5387128" cy="3843704"/>
          </a:xfrm>
          <a:prstGeom prst="roundRect">
            <a:avLst>
              <a:gd name="adj" fmla="val 2494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" descr="C:\Trash\nested-ifs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29" y="1105601"/>
            <a:ext cx="2221483" cy="3332225"/>
          </a:xfrm>
          <a:prstGeom prst="roundRect">
            <a:avLst>
              <a:gd name="adj" fmla="val 18671"/>
            </a:avLst>
          </a:prstGeom>
          <a:ln>
            <a:noFill/>
          </a:ln>
          <a:effectLst>
            <a:softEdge rad="112500"/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212" y="1183567"/>
            <a:ext cx="2438611" cy="3176291"/>
          </a:xfrm>
          <a:prstGeom prst="roundRect">
            <a:avLst>
              <a:gd name="adj" fmla="val 3335"/>
            </a:avLst>
          </a:prstGeom>
        </p:spPr>
      </p:pic>
    </p:spTree>
    <p:extLst>
      <p:ext uri="{BB962C8B-B14F-4D97-AF65-F5344CB8AC3E}">
        <p14:creationId xmlns:p14="http://schemas.microsoft.com/office/powerpoint/2010/main" val="2625446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 supports the 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if-else</a:t>
            </a:r>
            <a:r>
              <a:rPr lang="en-US" dirty="0"/>
              <a:t> statements: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 Statements: if-else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915988" y="2114144"/>
            <a:ext cx="10283824" cy="411976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number = 5;</a:t>
            </a:r>
          </a:p>
          <a:p>
            <a:pPr eaLnBrk="0" hangingPunct="0">
              <a:lnSpc>
                <a:spcPct val="10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(number % 2 == 0)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console.log("Even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console.log("Odd number");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4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490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Operators,</a:t>
            </a:r>
            <a:br>
              <a:rPr lang="en-US" dirty="0"/>
            </a:br>
            <a:r>
              <a:rPr lang="en-US" dirty="0"/>
              <a:t>Expressions,</a:t>
            </a:r>
            <a:br>
              <a:rPr lang="en-US" dirty="0"/>
            </a:br>
            <a:r>
              <a:rPr lang="en-US" dirty="0"/>
              <a:t>Statements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Conditional Statements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if-else, switch-case</a:t>
            </a:r>
          </a:p>
          <a:p>
            <a:pPr marL="446088" indent="-446088">
              <a:lnSpc>
                <a:spcPct val="110000"/>
              </a:lnSpc>
              <a:buFontTx/>
              <a:buAutoNum type="arabicPeriod"/>
            </a:pPr>
            <a:r>
              <a:rPr lang="en-US" dirty="0"/>
              <a:t>Loops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for, while, do-while,</a:t>
            </a:r>
            <a:br>
              <a:rPr lang="en-US" dirty="0"/>
            </a:br>
            <a:r>
              <a:rPr lang="en-US" dirty="0"/>
              <a:t>for-in, for-of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3462" y="1346479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4" y="15625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2909" y="4045183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080981" y="14403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check if a number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Odd / Even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380412" y="196797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9802295" y="1967974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9321545" y="2087307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380412" y="2850158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9802295" y="2850158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9321545" y="2969491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380412" y="3722615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-3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802295" y="3722615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odd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321545" y="38419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8380411" y="4601214"/>
            <a:ext cx="802472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1.5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9802293" y="4601215"/>
            <a:ext cx="1700729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invalid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ight Arrow 7"/>
          <p:cNvSpPr/>
          <p:nvPr/>
        </p:nvSpPr>
        <p:spPr>
          <a:xfrm>
            <a:off x="9321544" y="47205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8380412" y="5489443"/>
            <a:ext cx="802472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9802295" y="5473670"/>
            <a:ext cx="1700727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even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9321545" y="559300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1967974"/>
            <a:ext cx="7315200" cy="40758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oddEven(num)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rem = num % 2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 if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(rem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==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Math.round(rem))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odd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else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console.log("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invalid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687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JavaScript is rich of </a:t>
            </a:r>
            <a:r>
              <a:rPr lang="en-US" dirty="0">
                <a:hlinkClick r:id="rId2"/>
              </a:rPr>
              <a:t>unexpected (for some people) behavior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1"/>
              <a:t>Truthy</a:t>
            </a:r>
            <a:r>
              <a:rPr lang="en-US" dirty="0"/>
              <a:t> and </a:t>
            </a:r>
            <a:r>
              <a:rPr lang="en-US" noProof="1"/>
              <a:t>Falsy</a:t>
            </a:r>
            <a:r>
              <a:rPr lang="en-US" dirty="0"/>
              <a:t> Expressions in JavaScript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79448" y="1924456"/>
            <a:ext cx="10748964" cy="384720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"0"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</a:p>
          <a:p>
            <a:pPr marL="45720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  <a:p>
            <a:pPr marL="457200" lvl="0" indent="-457200">
              <a:spcBef>
                <a:spcPts val="1200"/>
              </a:spcBef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console.log(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false ||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 == true)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false</a:t>
            </a:r>
            <a:endParaRPr lang="en-US" sz="20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0" indent="-457200">
              <a:defRPr sz="1800"/>
            </a:pP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if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!null</a:t>
            </a:r>
            <a:r>
              <a:rPr lang="en-US" sz="2800" b="1" dirty="0">
                <a:solidFill>
                  <a:srgbClr val="FBEEC9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) console.log(true);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Consolas"/>
                <a:ea typeface="Consolas"/>
                <a:cs typeface="Consolas"/>
                <a:sym typeface="Consolas"/>
              </a:rPr>
              <a:t>// true</a:t>
            </a:r>
            <a:endParaRPr lang="en-US" sz="2800" b="1" dirty="0">
              <a:solidFill>
                <a:srgbClr val="FBEEC9"/>
              </a:solidFill>
              <a:effectLst>
                <a:outerShdw blurRad="38100" dist="38100" dir="2700000" rotWithShape="0">
                  <a:srgbClr val="000000">
                    <a:alpha val="43137"/>
                  </a:srgbClr>
                </a:outerShdw>
              </a:effectLs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68" y="2782112"/>
            <a:ext cx="1943481" cy="1828800"/>
          </a:xfrm>
          <a:prstGeom prst="rect">
            <a:avLst/>
          </a:prstGeom>
        </p:spPr>
      </p:pic>
      <p:pic>
        <p:nvPicPr>
          <p:cNvPr id="1028" name="Picture 4" descr="http://i694.photobucket.com/albums/vv305/sunnymoonxy/th_3fc826cc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227" y="2054521"/>
            <a:ext cx="1890222" cy="100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95917" y="6019010"/>
            <a:ext cx="10793813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-231606">
              <a:spcBef>
                <a:spcPts val="18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prstClr val="white"/>
                </a:solidFill>
              </a:rPr>
              <a:t>Have more fun at WTF JS: </a:t>
            </a:r>
            <a:r>
              <a:rPr lang="en-US" sz="3200" dirty="0">
                <a:solidFill>
                  <a:prstClr val="white"/>
                </a:solidFill>
                <a:hlinkClick r:id="rId5"/>
              </a:rPr>
              <a:t>http://brian.io/slides/dotjs-2012/</a:t>
            </a:r>
            <a:endParaRPr lang="en-US" sz="3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34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6387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Selects for execution a statement from a list depending on the value of 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switch</a:t>
            </a:r>
            <a:r>
              <a:rPr lang="en-US" dirty="0"/>
              <a:t> expression </a:t>
            </a:r>
          </a:p>
        </p:txBody>
      </p:sp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Consolas" pitchFamily="49" charset="0"/>
                <a:cs typeface="Consolas" pitchFamily="49" charset="0"/>
              </a:rPr>
              <a:t>switch-case</a:t>
            </a:r>
            <a:r>
              <a:rPr lang="en-US" dirty="0"/>
              <a:t> Statement</a:t>
            </a:r>
            <a:endParaRPr lang="bg-BG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463876" name="Rectangle 4"/>
          <p:cNvSpPr>
            <a:spLocks noChangeArrowheads="1"/>
          </p:cNvSpPr>
          <p:nvPr/>
        </p:nvSpPr>
        <p:spPr bwMode="auto">
          <a:xfrm>
            <a:off x="1374776" y="2438400"/>
            <a:ext cx="9520236" cy="3970318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day = 3</a:t>
            </a:r>
            <a:endParaRPr lang="bg-BG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(day)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1: console.log('Monday');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2: console.log('Tuesday');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3: console.log('Wednesday');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bg-BG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7: console.log('Sunday');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 console.log('Error!');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427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</a:t>
            </a:r>
            <a:r>
              <a:rPr lang="en-US" dirty="0"/>
              <a:t>",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en-US" dirty="0"/>
              <a:t>" or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unknown</a:t>
            </a:r>
            <a:r>
              <a:rPr lang="en-US" dirty="0"/>
              <a:t>" depending on the input string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Fruits</a:t>
            </a:r>
            <a:r>
              <a:rPr lang="en-US" dirty="0"/>
              <a:t> are: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banana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apple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kiwi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cherry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lemon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grapes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peach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Vegetable</a:t>
            </a:r>
            <a:r>
              <a:rPr lang="bg-BG" dirty="0"/>
              <a:t> </a:t>
            </a:r>
            <a:r>
              <a:rPr lang="en-US" dirty="0"/>
              <a:t>are</a:t>
            </a:r>
            <a:r>
              <a:rPr lang="bg-BG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tomato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cucumber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pepper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onion</a:t>
            </a:r>
            <a:r>
              <a:rPr lang="en-US" dirty="0"/>
              <a:t>,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garlic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parsley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All others </a:t>
            </a:r>
            <a:r>
              <a:rPr lang="en-US" dirty="0"/>
              <a:t>are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unknown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Fruit </a:t>
            </a:r>
            <a:r>
              <a:rPr lang="en-US" dirty="0" smtClean="0"/>
              <a:t>or </a:t>
            </a:r>
            <a:r>
              <a:rPr lang="en-US" dirty="0"/>
              <a:t>Vegetable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31812" y="4602164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lemon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11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930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431812" y="5584345"/>
            <a:ext cx="1360201" cy="58785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onion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411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vegetable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2930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246812" y="4617937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peach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8226424" y="4602165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fruit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ight Arrow 7"/>
          <p:cNvSpPr/>
          <p:nvPr/>
        </p:nvSpPr>
        <p:spPr>
          <a:xfrm>
            <a:off x="7745674" y="472149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246812" y="5600118"/>
            <a:ext cx="1360201" cy="5563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pizza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8226424" y="5584346"/>
            <a:ext cx="2135188" cy="58785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unknown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ight Arrow 7"/>
          <p:cNvSpPr/>
          <p:nvPr/>
        </p:nvSpPr>
        <p:spPr>
          <a:xfrm>
            <a:off x="7745674" y="5703679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3457614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Fruit </a:t>
            </a:r>
            <a:r>
              <a:rPr lang="en-US" dirty="0" smtClean="0"/>
              <a:t>or </a:t>
            </a:r>
            <a:r>
              <a:rPr lang="en-US" dirty="0"/>
              <a:t>Vegetable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1812" y="1126153"/>
            <a:ext cx="5181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food(input)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word = input[0];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switch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(word)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'banana':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'apple':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'kiwi':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'cherry':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'lemon':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'grapes':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'peach':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console.log('fruit');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5713412" y="1126153"/>
            <a:ext cx="5943600" cy="4893647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'tomato':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'cucumber':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'pepper':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'onion':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'parsley':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case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'garlic':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console.log('vegetable');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default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: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console.log('unknown');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33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00600"/>
            <a:ext cx="8938472" cy="820600"/>
          </a:xfrm>
        </p:spPr>
        <p:txBody>
          <a:bodyPr/>
          <a:lstStyle/>
          <a:p>
            <a:r>
              <a:rPr lang="en-US" dirty="0"/>
              <a:t>Loops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8768"/>
            <a:ext cx="8938472" cy="719034"/>
          </a:xfrm>
        </p:spPr>
        <p:txBody>
          <a:bodyPr/>
          <a:lstStyle/>
          <a:p>
            <a:r>
              <a:rPr lang="en-US" dirty="0"/>
              <a:t>for, while, do-while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82" y="1371600"/>
            <a:ext cx="5082330" cy="30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7371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dirty="0"/>
              <a:t> loops work as in C++, C# and Java</a:t>
            </a:r>
          </a:p>
          <a:p>
            <a:r>
              <a:rPr lang="en-US" dirty="0"/>
              <a:t>Classical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-loop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  <a:r>
              <a:rPr lang="en-US"/>
              <a:t>: for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98764" y="2598678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bg-BG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98764" y="4683407"/>
            <a:ext cx="10472260" cy="171739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10; i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-=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console.log(i)</a:t>
            </a:r>
          </a:p>
          <a:p>
            <a:pPr marL="457200" indent="-457200"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bg-BG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50 40 30 20 10</a:t>
            </a:r>
            <a:endParaRPr lang="en-US" sz="32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4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Loops: while, do-while, …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898764" y="1143000"/>
            <a:ext cx="10472260" cy="1815882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count = 1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(count &lt; 1024)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console.log(count *= 2)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4 8 16 32 64 128 256 512 1024</a:t>
            </a:r>
            <a:endParaRPr lang="en-US" sz="28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98764" y="3276600"/>
            <a:ext cx="10472260" cy="3108543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 = "ho"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{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console.log(s);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s = s + s;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while</a:t>
            </a:r>
            <a:r>
              <a:rPr lang="en-US" sz="28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(s.length &lt; 20)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ho hoho hohohoho hohohohohohohoho</a:t>
            </a:r>
          </a:p>
        </p:txBody>
      </p:sp>
    </p:spTree>
    <p:extLst>
      <p:ext uri="{BB962C8B-B14F-4D97-AF65-F5344CB8AC3E}">
        <p14:creationId xmlns:p14="http://schemas.microsoft.com/office/powerpoint/2010/main" val="131306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print the numbers from 1 to n</a:t>
            </a:r>
          </a:p>
          <a:p>
            <a:pPr lvl="1"/>
            <a:r>
              <a:rPr lang="en-US" dirty="0"/>
              <a:t>Return a string holding HTML list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&lt;ul&gt;&lt;li&gt;…&lt;/li&gt;&lt;/ul&gt;</a:t>
            </a:r>
          </a:p>
          <a:p>
            <a:pPr lvl="1"/>
            <a:r>
              <a:rPr lang="en-US" dirty="0"/>
              <a:t>Display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odd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even</a:t>
            </a:r>
            <a:r>
              <a:rPr lang="en-US" dirty="0"/>
              <a:t> lines in </a:t>
            </a:r>
            <a:r>
              <a:rPr lang="en-US" sz="3000" b="1" dirty="0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4" y="3313278"/>
            <a:ext cx="10363198" cy="298809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'&gt;1&lt;/span&gt;&lt;/li&gt;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'&gt;2&lt;/span&gt;&lt;/li&gt;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</a:t>
            </a:r>
            <a:r>
              <a:rPr lang="it-IT" sz="30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'&gt;3&lt;/span&gt;&lt;/li&gt;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</a:p>
        </p:txBody>
      </p:sp>
    </p:spTree>
    <p:extLst>
      <p:ext uri="{BB962C8B-B14F-4D97-AF65-F5344CB8AC3E}">
        <p14:creationId xmlns:p14="http://schemas.microsoft.com/office/powerpoint/2010/main" val="2330078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Colorful Numbers 1 … n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855333" y="1134635"/>
            <a:ext cx="10478160" cy="488516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nums(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&lt;ul&gt;\n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i = 1; i &lt;=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i++)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'</a:t>
            </a:r>
            <a:r>
              <a:rPr lang="it-IT" sz="2800" b="1" noProof="1">
                <a:solidFill>
                  <a:srgbClr val="8FC7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blue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(i % 2 != 0) color = '</a:t>
            </a:r>
            <a:r>
              <a:rPr lang="it-IT" sz="2800" b="1" noProof="1">
                <a:solidFill>
                  <a:srgbClr val="B5DB5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green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`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&lt;li&gt;&lt;span style='color: ${color}'&gt;${i}&lt;/span&gt;&lt;/li&gt;\n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html += '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&lt;/ul&gt;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2556" y="1252176"/>
            <a:ext cx="2047875" cy="4086225"/>
          </a:xfrm>
          <a:prstGeom prst="roundRect">
            <a:avLst>
              <a:gd name="adj" fmla="val 1456"/>
            </a:avLst>
          </a:prstGeom>
        </p:spPr>
      </p:pic>
      <p:sp>
        <p:nvSpPr>
          <p:cNvPr id="10" name="TextBox 9"/>
          <p:cNvSpPr txBox="1"/>
          <p:nvPr/>
        </p:nvSpPr>
        <p:spPr>
          <a:xfrm>
            <a:off x="816005" y="6187191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https://judge.softuni.bg/Contests/Practice/Index/288#8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4113212" y="5474284"/>
            <a:ext cx="7220281" cy="54551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nums(['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10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</a:t>
            </a:r>
          </a:p>
        </p:txBody>
      </p:sp>
      <p:sp>
        <p:nvSpPr>
          <p:cNvPr id="12" name="Arrow: Bent 11"/>
          <p:cNvSpPr/>
          <p:nvPr/>
        </p:nvSpPr>
        <p:spPr>
          <a:xfrm>
            <a:off x="8189226" y="4381014"/>
            <a:ext cx="838200" cy="9144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19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r>
              <a:rPr lang="en-US" sz="6000" b="1" dirty="0"/>
              <a:t/>
            </a:r>
            <a:br>
              <a:rPr lang="en-US" sz="6000" b="1" dirty="0"/>
            </a:br>
            <a:r>
              <a:rPr lang="en-US" sz="11500" b="1" dirty="0"/>
              <a:t>#9573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141423"/>
            <a:ext cx="10363200" cy="1568497"/>
          </a:xfrm>
        </p:spPr>
        <p:txBody>
          <a:bodyPr/>
          <a:lstStyle/>
          <a:p>
            <a:r>
              <a:rPr lang="en-US" dirty="0"/>
              <a:t>Practice: Operators, Expressions, Conditional Statements, Loops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9352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612" y="873760"/>
            <a:ext cx="2912418" cy="3006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812" y="1483360"/>
            <a:ext cx="3471300" cy="2102825"/>
          </a:xfrm>
          <a:prstGeom prst="rect">
            <a:avLst/>
          </a:prstGeom>
          <a:scene3d>
            <a:camera prst="orthographicFront">
              <a:rot lat="21301138" lon="1198861" rev="120000"/>
            </a:camera>
            <a:lightRig rig="threePt" dir="t"/>
          </a:scene3d>
        </p:spPr>
      </p:pic>
      <p:pic>
        <p:nvPicPr>
          <p:cNvPr id="7" name="Picture 4" descr="http://www3.ntu.edu.sg/home/ehchua/programming/java/images/Construct_IfEl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2" y="1520936"/>
            <a:ext cx="3064818" cy="1793116"/>
          </a:xfrm>
          <a:prstGeom prst="roundRect">
            <a:avLst>
              <a:gd name="adj" fmla="val 19492"/>
            </a:avLst>
          </a:prstGeom>
          <a:noFill/>
          <a:scene3d>
            <a:camera prst="perspectiveHeroicExtremeRightFacing">
              <a:rot lat="21456009" lon="20716570" rev="21581705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990600"/>
            <a:ext cx="11804822" cy="5570355"/>
          </a:xfrm>
        </p:spPr>
        <p:txBody>
          <a:bodyPr/>
          <a:lstStyle/>
          <a:p>
            <a:r>
              <a:rPr lang="en-US" dirty="0"/>
              <a:t>Write a JS function to print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chessboard</a:t>
            </a:r>
            <a:r>
              <a:rPr lang="en-US" dirty="0"/>
              <a:t> of size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. Examples: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Chessboard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50" y="2048941"/>
            <a:ext cx="1695944" cy="16848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44753" y="2568206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3</a:t>
            </a:r>
          </a:p>
        </p:txBody>
      </p:sp>
      <p:sp>
        <p:nvSpPr>
          <p:cNvPr id="11" name="Arrow: Right 10"/>
          <p:cNvSpPr/>
          <p:nvPr/>
        </p:nvSpPr>
        <p:spPr>
          <a:xfrm>
            <a:off x="8679742" y="2705460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3" name="TextBox 12"/>
          <p:cNvSpPr txBox="1"/>
          <p:nvPr/>
        </p:nvSpPr>
        <p:spPr>
          <a:xfrm>
            <a:off x="7475912" y="4858384"/>
            <a:ext cx="1098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 =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</a:rPr>
              <a:t>4</a:t>
            </a:r>
          </a:p>
        </p:txBody>
      </p:sp>
      <p:sp>
        <p:nvSpPr>
          <p:cNvPr id="14" name="Arrow: Right 13"/>
          <p:cNvSpPr/>
          <p:nvPr/>
        </p:nvSpPr>
        <p:spPr>
          <a:xfrm>
            <a:off x="8710901" y="4995638"/>
            <a:ext cx="457200" cy="3718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79559" y="1753374"/>
            <a:ext cx="6457853" cy="4724370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class="white"&gt;&lt;/span&gt;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class="black"&gt;&lt;/span&gt;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bg-BG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/div&gt;</a:t>
            </a:r>
            <a:endParaRPr lang="bg-BG" sz="2600" b="1" noProof="1">
              <a:solidFill>
                <a:srgbClr val="FBEEC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&lt;div&gt;…&lt;/div&gt;</a:t>
            </a:r>
          </a:p>
          <a:p>
            <a:pPr marL="457200" indent="-457200" eaLnBrk="0" hangingPunct="0">
              <a:spcBef>
                <a:spcPts val="6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50" y="4082514"/>
            <a:ext cx="2222462" cy="221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088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Chessboard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4" y="1114315"/>
            <a:ext cx="10820398" cy="534683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chessboard(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html 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&lt;div class="chessboard"&gt;\n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row = 0; row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row++)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let color = (row % 2 == 0)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for (let col = 0; col &lt; 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size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col++)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html += `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&lt;span class="${color}"&gt;&lt;/span&gt;\n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color = (color ==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 ?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black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 :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white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html +=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&lt;/div&gt;\n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  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html + '</a:t>
            </a:r>
            <a:r>
              <a:rPr lang="it-IT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&lt;/div&gt;</a:t>
            </a: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6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65412" y="6080665"/>
            <a:ext cx="8839200" cy="38048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r"/>
            <a:r>
              <a:rPr lang="en-US" sz="2000" b="0" dirty="0">
                <a:latin typeface="+mn-lt"/>
              </a:rPr>
              <a:t>Check your solution here: </a:t>
            </a:r>
            <a:r>
              <a:rPr lang="en-US" sz="2000" b="0" dirty="0">
                <a:latin typeface="+mn-lt"/>
                <a:hlinkClick r:id="rId2"/>
              </a:rPr>
              <a:t>https://judge.softuni.bg/Contests/Practice/Index/288#9</a:t>
            </a:r>
            <a:endParaRPr lang="en-US" sz="2000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826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Chessboard: Visualization in the Browser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622411" y="1208316"/>
            <a:ext cx="10944002" cy="5047536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 document.createElement("style");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css.innerHTML = `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body { background: #CCC;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.chessboard {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.black, .white { 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width:50px; height:50px;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display: inline-block;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.black { background: black;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.white { background: white; }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`;</a:t>
            </a:r>
          </a:p>
          <a:p>
            <a:pPr marL="457200" indent="-457200"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document.getElementsByTagName("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head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")[0].appendChild(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css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marL="457200" indent="-457200" eaLnBrk="0" hangingPunct="0"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document.body.innerHTML = chessboard(["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5</a:t>
            </a:r>
            <a:r>
              <a:rPr lang="en-US" sz="2600" b="1" noProof="1">
                <a:solidFill>
                  <a:srgbClr val="FBEEC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"]);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27" y="1891387"/>
            <a:ext cx="2794525" cy="310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48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dirty="0"/>
              <a:t> loop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dirty="0"/>
              <a:t> …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  <a:r>
              <a:rPr lang="en-US" dirty="0"/>
              <a:t>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Each Loop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855333" y="1828800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0 1 2 3 4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indices (keys), not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855333" y="4553808"/>
            <a:ext cx="10478160" cy="186895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da-DK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nums = [5, 10, 15, 20, 'maria', true];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index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console.log(index);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10 15 20 maria true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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  <a:sym typeface="Wingdings" panose="05000000000000000000" pitchFamily="2" charset="2"/>
              </a:rPr>
              <a:t>loops through the values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737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enter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</a:t>
            </a:r>
            <a:r>
              <a:rPr lang="en-US" dirty="0"/>
              <a:t> numbers and print for each number 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x</a:t>
            </a:r>
            <a:r>
              <a:rPr lang="en-US" dirty="0"/>
              <a:t>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binary logarithm</a:t>
            </a:r>
            <a:r>
              <a:rPr lang="en-US" dirty="0"/>
              <a:t> (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log</a:t>
            </a:r>
            <a:r>
              <a:rPr lang="en-US" baseline="-25000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 </a:t>
            </a:r>
            <a:r>
              <a:rPr lang="en-US" b="1" i="1" dirty="0">
                <a:solidFill>
                  <a:schemeClr val="tx2">
                    <a:lumMod val="75000"/>
                  </a:schemeClr>
                </a:solidFill>
              </a:rPr>
              <a:t>x</a:t>
            </a:r>
            <a:r>
              <a:rPr lang="en-US" dirty="0"/>
              <a:t>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Binary Logarithm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8228012" y="2735968"/>
            <a:ext cx="165472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1024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1048576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256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15000"/>
              </a:lnSpc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507478" y="2735968"/>
            <a:ext cx="940317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8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10014768" y="3895148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0" name="Text Placeholder 5"/>
          <p:cNvSpPr txBox="1">
            <a:spLocks/>
          </p:cNvSpPr>
          <p:nvPr/>
        </p:nvSpPr>
        <p:spPr>
          <a:xfrm>
            <a:off x="755506" y="2735969"/>
            <a:ext cx="6786706" cy="2674231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binaryLogarithm(nums)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(let 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of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nums) {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console.log(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Math.log2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(x));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2415" y="6096000"/>
            <a:ext cx="10943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10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94918" y="1447800"/>
            <a:ext cx="3714494" cy="1211079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break</a:t>
            </a:r>
            <a:r>
              <a:rPr lang="en-US" dirty="0"/>
              <a:t> exits the innermost loop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Prime Number Checker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817800" y="1066800"/>
            <a:ext cx="5903534" cy="495786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isPrime(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 prime = true;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for (let d = </a:t>
            </a:r>
            <a:r>
              <a:rPr lang="bg-BG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2; 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 &lt;=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Math.sqrt(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num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 d++)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if (num % d == 0)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prime = false;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break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prime &amp;&amp; (num &gt; 1);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16200000" flipH="1">
            <a:off x="1287647" y="3746367"/>
            <a:ext cx="1559560" cy="1859546"/>
          </a:xfrm>
          <a:prstGeom prst="uturnArrow">
            <a:avLst>
              <a:gd name="adj1" fmla="val 10507"/>
              <a:gd name="adj2" fmla="val 12246"/>
              <a:gd name="adj3" fmla="val 16682"/>
              <a:gd name="adj4" fmla="val 43750"/>
              <a:gd name="adj5" fmla="val 597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414" y="6182360"/>
            <a:ext cx="109439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49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1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continue</a:t>
            </a:r>
            <a:r>
              <a:rPr lang="en-US" dirty="0"/>
              <a:t> goes to the next loop iteration</a:t>
            </a:r>
          </a:p>
          <a:p>
            <a:pPr lvl="1"/>
            <a:r>
              <a:rPr lang="en-US" dirty="0"/>
              <a:t>Skips the lines to the end of loop body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16" name="Text Placeholder 5"/>
          <p:cNvSpPr txBox="1">
            <a:spLocks/>
          </p:cNvSpPr>
          <p:nvPr/>
        </p:nvSpPr>
        <p:spPr>
          <a:xfrm>
            <a:off x="1004553" y="2856912"/>
            <a:ext cx="10195260" cy="33204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x = 0; x &lt; 10; x++) {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if (x % 2 == 0)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continue</a:t>
            </a: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console.log(x++);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Prints 1 3 5 7 9</a:t>
            </a:r>
            <a:endParaRPr lang="it-IT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15" name="Arrow: U-Turn 14"/>
          <p:cNvSpPr/>
          <p:nvPr/>
        </p:nvSpPr>
        <p:spPr>
          <a:xfrm rot="5400000" flipH="1">
            <a:off x="5970745" y="1271521"/>
            <a:ext cx="1351281" cy="4839652"/>
          </a:xfrm>
          <a:prstGeom prst="uturnArrow">
            <a:avLst>
              <a:gd name="adj1" fmla="val 14656"/>
              <a:gd name="adj2" fmla="val 16594"/>
              <a:gd name="adj3" fmla="val 18257"/>
              <a:gd name="adj4" fmla="val 28499"/>
              <a:gd name="adj5" fmla="val 220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18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Operators </a:t>
            </a:r>
            <a:r>
              <a:rPr lang="en-US" sz="3200" dirty="0"/>
              <a:t>and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expressions </a:t>
            </a:r>
            <a:r>
              <a:rPr lang="en-US" sz="3200" dirty="0"/>
              <a:t>in JS </a:t>
            </a:r>
            <a:r>
              <a:rPr lang="en-US" sz="3200"/>
              <a:t>are similar</a:t>
            </a:r>
            <a:br>
              <a:rPr lang="en-US" sz="3200"/>
            </a:br>
            <a:r>
              <a:rPr lang="en-US" sz="3200"/>
              <a:t>to </a:t>
            </a:r>
            <a:r>
              <a:rPr lang="en-US" sz="3200" dirty="0"/>
              <a:t>C# / Java / PHP / C++, but not identical</a:t>
            </a:r>
          </a:p>
          <a:p>
            <a:pPr lvl="1"/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sz="3000" dirty="0"/>
              <a:t> returns the leftmost "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sz="3000" dirty="0"/>
              <a:t>" expression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Conditional statements </a:t>
            </a:r>
            <a:r>
              <a:rPr lang="en-US" sz="3200" dirty="0"/>
              <a:t>in JS are like in all modern programming languages:</a:t>
            </a:r>
          </a:p>
          <a:p>
            <a:pPr lvl="1"/>
            <a:r>
              <a:rPr lang="en-US" sz="3000" dirty="0"/>
              <a:t>Classical conditionals: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else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switch</a:t>
            </a:r>
            <a:r>
              <a:rPr lang="en-US" sz="3000" dirty="0"/>
              <a:t>-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case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Loops</a:t>
            </a:r>
            <a:r>
              <a:rPr lang="en-US" sz="3200" dirty="0"/>
              <a:t> in JavaScript</a:t>
            </a:r>
          </a:p>
          <a:p>
            <a:pPr lvl="1"/>
            <a:r>
              <a:rPr lang="en-US" sz="3000" dirty="0"/>
              <a:t>Classical loops: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do-while</a:t>
            </a:r>
            <a:r>
              <a:rPr lang="en-US" sz="3000" dirty="0"/>
              <a:t>,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loops</a:t>
            </a:r>
          </a:p>
          <a:p>
            <a:pPr lvl="1"/>
            <a:r>
              <a:rPr lang="en-US" sz="3000" dirty="0"/>
              <a:t>Iterate over collection: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in</a:t>
            </a:r>
            <a:r>
              <a:rPr lang="en-US" sz="3000" dirty="0"/>
              <a:t> and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for</a:t>
            </a:r>
            <a:r>
              <a:rPr lang="en-US" sz="3000" dirty="0"/>
              <a:t> … </a:t>
            </a:r>
            <a:r>
              <a:rPr lang="en-US" sz="30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of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12" y="1308656"/>
            <a:ext cx="3268980" cy="242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775" y="4114504"/>
            <a:ext cx="2210096" cy="221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Control-Flow Logic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https://softuni.bg/courses/javascript-fundamentals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89012" y="859218"/>
            <a:ext cx="5601230" cy="1734697"/>
          </a:xfrm>
        </p:spPr>
        <p:txBody>
          <a:bodyPr/>
          <a:lstStyle/>
          <a:p>
            <a:r>
              <a:rPr lang="en-US" sz="6000" dirty="0"/>
              <a:t>Operators and Expressions in JS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89012" y="2789411"/>
            <a:ext cx="5601230" cy="3535189"/>
          </a:xfrm>
        </p:spPr>
        <p:txBody>
          <a:bodyPr/>
          <a:lstStyle/>
          <a:p>
            <a:r>
              <a:rPr lang="en-US" dirty="0"/>
              <a:t>Arithmetic,</a:t>
            </a:r>
          </a:p>
          <a:p>
            <a:r>
              <a:rPr lang="en-US" dirty="0"/>
              <a:t>Logical,</a:t>
            </a:r>
            <a:br>
              <a:rPr lang="en-US" dirty="0"/>
            </a:br>
            <a:r>
              <a:rPr lang="en-US" dirty="0"/>
              <a:t>Comparison,</a:t>
            </a:r>
          </a:p>
          <a:p>
            <a:r>
              <a:rPr lang="en-US" dirty="0"/>
              <a:t> Assignment,</a:t>
            </a:r>
          </a:p>
          <a:p>
            <a:r>
              <a:rPr lang="en-US" dirty="0"/>
              <a:t>Others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97262">
            <a:off x="6710058" y="2215844"/>
            <a:ext cx="1514197" cy="1514197"/>
          </a:xfrm>
          <a:prstGeom prst="rect">
            <a:avLst/>
          </a:prstGeom>
        </p:spPr>
      </p:pic>
      <p:pic>
        <p:nvPicPr>
          <p:cNvPr id="7" name="Picture 2" descr="http://www.deimel.org/images/numbers.gif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61" y="2484661"/>
            <a:ext cx="3980455" cy="36113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23662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 in JS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708566" y="1078874"/>
            <a:ext cx="10776590" cy="539812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+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-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(add / subtract numbers)</a:t>
            </a:r>
            <a:endParaRPr lang="it-IT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(multiply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**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10);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1024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(exponential operator **)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2);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numbers)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(divide by zero)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console.log(Infinity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Infinity);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NaN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(wrong division)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Math.floor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integral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console.log(7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1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console.log(5.3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</a:t>
            </a: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3);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2.3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remainder of division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a = 5; console.log(++a);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prefixed 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it-IT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console.log(a++);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6 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(</a:t>
            </a:r>
            <a:r>
              <a:rPr lang="en-US" sz="2800" b="1" noProof="1" smtClean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postfix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++</a:t>
            </a:r>
            <a:r>
              <a:rPr lang="it-IT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Write a JS function to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multiply</a:t>
            </a:r>
            <a:r>
              <a:rPr lang="bg-BG" sz="32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two numbers </a:t>
            </a:r>
            <a:r>
              <a:rPr lang="en-US" sz="3200" dirty="0"/>
              <a:t>given as </a:t>
            </a:r>
            <a:r>
              <a:rPr lang="en-US" sz="3200" dirty="0" smtClean="0"/>
              <a:t>array </a:t>
            </a:r>
            <a:r>
              <a:rPr lang="en-US" sz="3200" dirty="0"/>
              <a:t>of strings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Multiply Two</a:t>
            </a:r>
            <a:r>
              <a:rPr lang="bg-BG" dirty="0"/>
              <a:t> </a:t>
            </a:r>
            <a:r>
              <a:rPr lang="en-US" dirty="0"/>
              <a:t>Numbers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84212" y="2057400"/>
            <a:ext cx="6109976" cy="280343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mult(nums) {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num1 = Number(nums[0])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 = Number(nums[1])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result = num1 *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result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684212" y="5181600"/>
            <a:ext cx="6109976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266212" y="3214896"/>
            <a:ext cx="4314600" cy="1026629"/>
          </a:xfrm>
          <a:prstGeom prst="wedgeRoundRectCallout">
            <a:avLst>
              <a:gd name="adj1" fmla="val -69001"/>
              <a:gd name="adj2" fmla="val -4294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judge always sends the input as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array of strings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7432008" y="4564849"/>
            <a:ext cx="3983009" cy="1143000"/>
          </a:xfrm>
          <a:prstGeom prst="wedgeRoundRectCallout">
            <a:avLst>
              <a:gd name="adj1" fmla="val -68906"/>
              <a:gd name="adj2" fmla="val 3111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8987"/>
            <a:r>
              <a:rPr lang="en-US" sz="2800" dirty="0">
                <a:solidFill>
                  <a:srgbClr val="FFFFFF"/>
                </a:solidFill>
                <a:latin typeface="+mn-lt"/>
              </a:rPr>
              <a:t>Invoke the above function to test i</a:t>
            </a:r>
            <a:r>
              <a:rPr lang="en-US" sz="2800" dirty="0">
                <a:solidFill>
                  <a:srgbClr val="FFFFFF"/>
                </a:solidFill>
              </a:rPr>
              <a:t>t</a:t>
            </a:r>
            <a:r>
              <a:rPr lang="en-US" sz="28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locally</a:t>
            </a:r>
            <a:endParaRPr lang="bg-BG" sz="2800" dirty="0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https://judge.softuni.bg/Contests/Practice/Index/288#0</a:t>
            </a:r>
            <a:endParaRPr lang="en-US" dirty="0"/>
          </a:p>
        </p:txBody>
      </p:sp>
      <p:sp>
        <p:nvSpPr>
          <p:cNvPr id="13" name="AutoShape 25"/>
          <p:cNvSpPr>
            <a:spLocks noChangeArrowheads="1"/>
          </p:cNvSpPr>
          <p:nvPr/>
        </p:nvSpPr>
        <p:spPr bwMode="auto">
          <a:xfrm>
            <a:off x="6991340" y="1864944"/>
            <a:ext cx="3505200" cy="1026629"/>
          </a:xfrm>
          <a:prstGeom prst="wedgeRoundRectCallout">
            <a:avLst>
              <a:gd name="adj1" fmla="val -99330"/>
              <a:gd name="adj2" fmla="val -8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Test this function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in the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judge system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utoShape 25"/>
          <p:cNvSpPr>
            <a:spLocks noChangeArrowheads="1"/>
          </p:cNvSpPr>
          <p:nvPr/>
        </p:nvSpPr>
        <p:spPr bwMode="auto">
          <a:xfrm>
            <a:off x="4036339" y="4009433"/>
            <a:ext cx="3076759" cy="1011784"/>
          </a:xfrm>
          <a:prstGeom prst="wedgeRoundRectCallout">
            <a:avLst>
              <a:gd name="adj1" fmla="val 16614"/>
              <a:gd name="adj2" fmla="val -94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So, convert the input to 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numbers</a:t>
            </a:r>
            <a:endParaRPr lang="bg-BG" sz="2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5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0" grpId="0" animBg="1"/>
      <p:bldP spid="12" grpId="0"/>
      <p:bldP spid="1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Simplify the Input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912812" y="2381408"/>
            <a:ext cx="6629400" cy="160310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mult(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[num1, num2]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return num1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*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num2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AutoShape 25"/>
          <p:cNvSpPr>
            <a:spLocks noChangeArrowheads="1"/>
          </p:cNvSpPr>
          <p:nvPr/>
        </p:nvSpPr>
        <p:spPr bwMode="auto">
          <a:xfrm>
            <a:off x="5346812" y="705008"/>
            <a:ext cx="4176600" cy="1524000"/>
          </a:xfrm>
          <a:prstGeom prst="wedgeRoundRectCallout">
            <a:avLst>
              <a:gd name="adj1" fmla="val -67699"/>
              <a:gd name="adj2" fmla="val 6701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The input could come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as array of two named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>
                <a:solidFill>
                  <a:srgbClr val="FFFFFF"/>
                </a:solidFill>
              </a:rPr>
              <a:t>elements: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num1</a:t>
            </a:r>
            <a:r>
              <a:rPr lang="en-US" sz="2800" dirty="0">
                <a:solidFill>
                  <a:srgbClr val="FFFFFF"/>
                </a:solidFill>
              </a:rPr>
              <a:t> and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num2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932994" y="4521034"/>
            <a:ext cx="6609217" cy="6797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mult(['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4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', '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2.5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'])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returns 10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7408237" y="3067208"/>
            <a:ext cx="3733800" cy="1582419"/>
          </a:xfrm>
          <a:prstGeom prst="wedgeRoundRectCallout">
            <a:avLst>
              <a:gd name="adj1" fmla="val -96854"/>
              <a:gd name="adj2" fmla="val -3754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Multiplication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FFFFFF"/>
                </a:solidFill>
              </a:rPr>
              <a:t> will auto-convert string operands to numbers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4722812" y="5312230"/>
            <a:ext cx="3657600" cy="1043773"/>
          </a:xfrm>
          <a:prstGeom prst="wedgeRoundRectCallout">
            <a:avLst>
              <a:gd name="adj1" fmla="val -66577"/>
              <a:gd name="adj2" fmla="val -644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Works exactly like the previous solution</a:t>
            </a:r>
            <a:endParaRPr lang="bg-BG" sz="2800" b="1" dirty="0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2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calculate how many boxes will be needed to fit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</a:t>
            </a:r>
            <a:r>
              <a:rPr lang="en-US" dirty="0"/>
              <a:t> bottles if each box fits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k</a:t>
            </a:r>
            <a:r>
              <a:rPr lang="en-US" dirty="0"/>
              <a:t> bottles</a:t>
            </a:r>
          </a:p>
        </p:txBody>
      </p:sp>
      <p:sp>
        <p:nvSpPr>
          <p:cNvPr id="14" name="Text Placeholder 5"/>
          <p:cNvSpPr txBox="1">
            <a:spLocks/>
          </p:cNvSpPr>
          <p:nvPr/>
        </p:nvSpPr>
        <p:spPr>
          <a:xfrm>
            <a:off x="820901" y="4154342"/>
            <a:ext cx="10551920" cy="1741603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boxesAndBottles([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]) {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console.log(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Math.ceil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k</a:t>
            </a: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));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30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endParaRPr lang="it-IT" sz="30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Boxes and Bottles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908618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20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25602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4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ight Arrow 7"/>
          <p:cNvSpPr/>
          <p:nvPr/>
        </p:nvSpPr>
        <p:spPr>
          <a:xfrm>
            <a:off x="2853303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4919423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7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436407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3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Right Arrow 7"/>
          <p:cNvSpPr/>
          <p:nvPr/>
        </p:nvSpPr>
        <p:spPr>
          <a:xfrm>
            <a:off x="5864108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8093346" y="2590800"/>
            <a:ext cx="762000" cy="108337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sp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5</a:t>
            </a:r>
          </a:p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10</a:t>
            </a:r>
            <a:endParaRPr lang="bg-BG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9610330" y="2587791"/>
            <a:ext cx="598882" cy="10863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anchor="ctr">
            <a:noAutofit/>
          </a:bodyPr>
          <a:lstStyle/>
          <a:p>
            <a:pPr algn="ctr">
              <a:lnSpc>
                <a:spcPct val="115000"/>
              </a:lnSpc>
              <a:spcAft>
                <a:spcPts val="0"/>
              </a:spcAft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Arial" panose="020B0604020202020204" pitchFamily="34" charset="0"/>
              </a:rPr>
              <a:t>1</a:t>
            </a:r>
            <a:endParaRPr lang="it-IT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3" name="Right Arrow 7"/>
          <p:cNvSpPr/>
          <p:nvPr/>
        </p:nvSpPr>
        <p:spPr>
          <a:xfrm>
            <a:off x="9038031" y="2957893"/>
            <a:ext cx="381000" cy="3461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Box 14"/>
          <p:cNvSpPr txBox="1"/>
          <p:nvPr/>
        </p:nvSpPr>
        <p:spPr>
          <a:xfrm>
            <a:off x="816005" y="6172200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https://judge.softuni.bg/Contests/Practice/Index/288#1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304212" y="4299858"/>
            <a:ext cx="2902316" cy="1643742"/>
            <a:chOff x="7971986" y="4114800"/>
            <a:chExt cx="3234542" cy="1960660"/>
          </a:xfrm>
        </p:grpSpPr>
        <p:pic>
          <p:nvPicPr>
            <p:cNvPr id="6146" name="Picture 2" descr="Резултат с изображение за box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986" y="4137675"/>
              <a:ext cx="1937785" cy="1937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7" name="Group 16"/>
            <p:cNvGrpSpPr/>
            <p:nvPr/>
          </p:nvGrpSpPr>
          <p:grpSpPr>
            <a:xfrm>
              <a:off x="9976203" y="4114800"/>
              <a:ext cx="1230325" cy="1745604"/>
              <a:chOff x="9976203" y="4114800"/>
              <a:chExt cx="1230325" cy="1745604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67578" y="4114800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76203" y="42986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62110" y="4146216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40259" y="4291444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25015" y="4641098"/>
                <a:ext cx="438950" cy="1219306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738829" y="4640467"/>
                <a:ext cx="438950" cy="12193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121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||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true</a:t>
            </a:r>
            <a:r>
              <a:rPr lang="en-US" dirty="0"/>
              <a:t>" value: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&amp;&amp;</a:t>
            </a:r>
            <a:r>
              <a:rPr lang="en-US" dirty="0"/>
              <a:t> operators returns the leftmost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" value: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Logical Operators in JS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0413" y="217424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t = false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0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'hi'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||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true;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console.log(t);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5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0413" y="4800600"/>
            <a:ext cx="10668000" cy="1130291"/>
          </a:xfrm>
          <a:prstGeom prst="rect">
            <a:avLst/>
          </a:prstGeom>
          <a:solidFill>
            <a:schemeClr val="accent5">
              <a:lumMod val="40000"/>
              <a:lumOff val="60000"/>
              <a:alpha val="2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tIns="72000" bIns="72000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val = true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'yes'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5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null </a:t>
            </a:r>
            <a:r>
              <a:rPr lang="en-US" sz="32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&amp;&amp;</a:t>
            </a: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false;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console.log(val); </a:t>
            </a:r>
            <a:r>
              <a:rPr lang="en-US" sz="3200" b="1" noProof="1">
                <a:solidFill>
                  <a:srgbClr val="F8DC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null</a:t>
            </a:r>
          </a:p>
        </p:txBody>
      </p:sp>
    </p:spTree>
    <p:extLst>
      <p:ext uri="{BB962C8B-B14F-4D97-AF65-F5344CB8AC3E}">
        <p14:creationId xmlns:p14="http://schemas.microsoft.com/office/powerpoint/2010/main" val="3295559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SoftUni</Template>
  <TotalTime>0</TotalTime>
  <Words>2701</Words>
  <Application>Microsoft Office PowerPoint</Application>
  <PresentationFormat>Custom</PresentationFormat>
  <Paragraphs>502</Paragraphs>
  <Slides>41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SoftUni 16x9</vt:lpstr>
      <vt:lpstr>1_SoftUni 16x9</vt:lpstr>
      <vt:lpstr>Control-Flow Logic in JS</vt:lpstr>
      <vt:lpstr>Table of Contents</vt:lpstr>
      <vt:lpstr>Have a Question?</vt:lpstr>
      <vt:lpstr>Operators and Expressions in JS</vt:lpstr>
      <vt:lpstr>Arithmetic Operators in JS</vt:lpstr>
      <vt:lpstr>Problem: Multiply Two Numbers</vt:lpstr>
      <vt:lpstr>Simplify the Input</vt:lpstr>
      <vt:lpstr>Problem: Boxes and Bottles</vt:lpstr>
      <vt:lpstr>Logical Operators in JS</vt:lpstr>
      <vt:lpstr>Comparison Operators in JS</vt:lpstr>
      <vt:lpstr>Assignment and Other Operators in JS</vt:lpstr>
      <vt:lpstr>Problem: Leap Year</vt:lpstr>
      <vt:lpstr>Expressions in JS: Circle Area</vt:lpstr>
      <vt:lpstr>Expressions in JS: Triangle Area</vt:lpstr>
      <vt:lpstr>Problem: Cone Volume and Surface Area</vt:lpstr>
      <vt:lpstr>Solution: Cone Volume and Surface Area</vt:lpstr>
      <vt:lpstr>Statements in JS</vt:lpstr>
      <vt:lpstr>Conditional Statements</vt:lpstr>
      <vt:lpstr>Conditional Statements: if-else</vt:lpstr>
      <vt:lpstr>Problem: Odd / Even</vt:lpstr>
      <vt:lpstr>Truthy and Falsy Expressions in JavaScript</vt:lpstr>
      <vt:lpstr>The switch-case Statement</vt:lpstr>
      <vt:lpstr>Problem: Fruit or Vegetable</vt:lpstr>
      <vt:lpstr>Solution: Fruit or Vegetable</vt:lpstr>
      <vt:lpstr>Loops in JS</vt:lpstr>
      <vt:lpstr>Loops: for</vt:lpstr>
      <vt:lpstr>Loops: while, do-while, …</vt:lpstr>
      <vt:lpstr>Problem: Colorful Numbers 1 … n</vt:lpstr>
      <vt:lpstr>Solution: Colorful Numbers 1 … n</vt:lpstr>
      <vt:lpstr>Practice: Operators, Expressions, Conditional Statements, Loops</vt:lpstr>
      <vt:lpstr>Problem: Chessboard</vt:lpstr>
      <vt:lpstr>Solution: Chessboard</vt:lpstr>
      <vt:lpstr>Chessboard: Visualization in the Browser</vt:lpstr>
      <vt:lpstr>For Each Loop</vt:lpstr>
      <vt:lpstr>Problem: Binary Logarithm</vt:lpstr>
      <vt:lpstr>Problem: Prime Number Checker</vt:lpstr>
      <vt:lpstr>Continue</vt:lpstr>
      <vt:lpstr>Summary</vt:lpstr>
      <vt:lpstr>Control-Flow Logic in JS</vt:lpstr>
      <vt:lpstr>License</vt:lpstr>
      <vt:lpstr>Free Trainings @ Software University</vt:lpstr>
    </vt:vector>
  </TitlesOfParts>
  <Manager/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Control-Flow Logic in JS</dc:title>
  <dc:subject>JavaScript Fundamentals - Practical Training Course @ SoftUni</dc:subject>
  <dc:creator/>
  <cp:keywords>JS, JavaScript, programming, course, SoftUni, Software University</cp:keywords>
  <dc:description>JavaScript Fundamentals Course @ SoftUni - https://softuni.bg/courses/javascript-fundamentals</dc:description>
  <cp:lastModifiedBy/>
  <cp:revision>1</cp:revision>
  <dcterms:created xsi:type="dcterms:W3CDTF">2014-01-02T17:00:34Z</dcterms:created>
  <dcterms:modified xsi:type="dcterms:W3CDTF">2016-09-20T08:37:19Z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